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62" r:id="rId3"/>
    <p:sldId id="261" r:id="rId4"/>
    <p:sldId id="274" r:id="rId5"/>
    <p:sldId id="272" r:id="rId6"/>
    <p:sldId id="258" r:id="rId7"/>
    <p:sldId id="259" r:id="rId8"/>
    <p:sldId id="257" r:id="rId9"/>
    <p:sldId id="27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41A38-F4D3-445F-99B3-DBE82F0FC843}" v="1" dt="2019-10-07T09:18:34.604"/>
    <p1510:client id="{7BAFA413-1692-4EDF-90AE-CDE66C29CE13}" v="236" dt="2019-10-07T12:54:16.512"/>
    <p1510:client id="{A078FB75-8154-486C-B1E7-F76BC9843E6A}" v="13" dt="2019-10-08T10:50:13.231"/>
    <p1510:client id="{EE00C974-58F9-47CB-A199-5F7009BD5ABF}" v="4" dt="2019-10-07T19:57:12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2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1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0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2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2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6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2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7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3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DAF56376-F1F6-4DCE-85B3-50A17E8A9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540" r="5789" b="1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34B39-AE8C-47A2-A6B3-C067E9008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8272" y="3992591"/>
            <a:ext cx="4800261" cy="1644592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>
                <a:ea typeface="+mj-lt"/>
                <a:cs typeface="+mj-lt"/>
              </a:rPr>
              <a:t>Superoxide dismutase [Cu-Zn]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896EF-0591-4950-A9C5-5CBDA3C15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8272" y="3153758"/>
            <a:ext cx="4711745" cy="838831"/>
          </a:xfrm>
        </p:spPr>
        <p:txBody>
          <a:bodyPr anchor="b">
            <a:normAutofit/>
          </a:bodyPr>
          <a:lstStyle/>
          <a:p>
            <a:pPr algn="l"/>
            <a:endParaRPr lang="en-US" sz="1800">
              <a:solidFill>
                <a:srgbClr val="000000"/>
              </a:solidFill>
              <a:cs typeface="Calibri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9C9F163-51A0-4D15-BFC1-0F4331CC4007}"/>
              </a:ext>
            </a:extLst>
          </p:cNvPr>
          <p:cNvSpPr txBox="1"/>
          <p:nvPr/>
        </p:nvSpPr>
        <p:spPr>
          <a:xfrm>
            <a:off x="0" y="6577583"/>
            <a:ext cx="312115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 err="1">
                <a:solidFill>
                  <a:schemeClr val="bg1"/>
                </a:solidFill>
              </a:rPr>
              <a:t>HSod</a:t>
            </a:r>
            <a:r>
              <a:rPr lang="en-GB" sz="1000">
                <a:solidFill>
                  <a:schemeClr val="bg1"/>
                </a:solidFill>
              </a:rPr>
              <a:t> dimer, visualised by chain on PDB, ID: 3KH4</a:t>
            </a:r>
            <a:endParaRPr lang="en-GB" sz="1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4318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3EE-A1D8-40C5-8490-75E54FE6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SOD1 and ALS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FE1E-3464-49C7-BC12-C0A1ADC00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More than 170 different SOD1 mutations cause ALS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Formation of dimer necessary for function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Mutations destabilize the dimer and cause misfold or loss of function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618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09D6-E3D0-4274-8B91-626CC11F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SOD1 and 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CB1A-09E2-46FB-B966-EA63B088B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Loss of function not causative for ALS </a:t>
            </a:r>
            <a:endParaRPr lang="de-DE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cs typeface="Calibri"/>
              </a:rPr>
              <a:t>Accumulation of misfolded SOD1 become toxic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dhxcbxcb&#10;">
            <a:extLst>
              <a:ext uri="{FF2B5EF4-FFF2-40B4-BE49-F238E27FC236}">
                <a16:creationId xmlns:a16="http://schemas.microsoft.com/office/drawing/2014/main" id="{7E3B3FDE-7E94-4B87-BEED-EF5AA4FF8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4" t="23773" r="8594" b="10336"/>
          <a:stretch/>
        </p:blipFill>
        <p:spPr>
          <a:xfrm>
            <a:off x="7675198" y="3561230"/>
            <a:ext cx="4066036" cy="2444777"/>
          </a:xfrm>
          <a:prstGeom prst="rect">
            <a:avLst/>
          </a:prstGeom>
        </p:spPr>
      </p:pic>
      <p:sp>
        <p:nvSpPr>
          <p:cNvPr id="5" name="Textfeld 2">
            <a:extLst>
              <a:ext uri="{FF2B5EF4-FFF2-40B4-BE49-F238E27FC236}">
                <a16:creationId xmlns:a16="http://schemas.microsoft.com/office/drawing/2014/main" id="{92B49B08-CFDE-4827-BC13-7C76C48150CE}"/>
              </a:ext>
            </a:extLst>
          </p:cNvPr>
          <p:cNvSpPr txBox="1"/>
          <p:nvPr/>
        </p:nvSpPr>
        <p:spPr>
          <a:xfrm>
            <a:off x="7674864" y="6004560"/>
            <a:ext cx="405993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>
                <a:cs typeface="Calibri"/>
              </a:rPr>
              <a:t>Ubiquitin </a:t>
            </a:r>
            <a:r>
              <a:rPr lang="de-DE" sz="1400" err="1">
                <a:cs typeface="Calibri"/>
              </a:rPr>
              <a:t>inclusions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contain</a:t>
            </a:r>
            <a:r>
              <a:rPr lang="de-DE" sz="1400">
                <a:cs typeface="Calibri"/>
              </a:rPr>
              <a:t> SOD1 in </a:t>
            </a:r>
            <a:r>
              <a:rPr lang="de-DE" sz="1400" err="1">
                <a:cs typeface="Calibri"/>
              </a:rPr>
              <a:t>fALS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cases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with</a:t>
            </a:r>
            <a:r>
              <a:rPr lang="de-DE" sz="1400">
                <a:cs typeface="Calibri"/>
              </a:rPr>
              <a:t> SOD1 </a:t>
            </a:r>
            <a:r>
              <a:rPr lang="de-DE" sz="1400" err="1">
                <a:cs typeface="Calibri"/>
              </a:rPr>
              <a:t>mutations</a:t>
            </a:r>
            <a:r>
              <a:rPr lang="de-DE" sz="1400">
                <a:cs typeface="Calibri"/>
              </a:rPr>
              <a:t>. Kerman et al., Acta </a:t>
            </a:r>
            <a:r>
              <a:rPr lang="de-DE" sz="1400" err="1">
                <a:cs typeface="Calibri"/>
              </a:rPr>
              <a:t>Neuropa</a:t>
            </a:r>
            <a:r>
              <a:rPr lang="de-DE" sz="1400">
                <a:cs typeface="Calibri"/>
              </a:rPr>
              <a:t>., 2010</a:t>
            </a:r>
            <a:endParaRPr lang="de-DE" sz="1600"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409A6FF-60ED-443F-8FA6-12BB2D0DD217}"/>
              </a:ext>
            </a:extLst>
          </p:cNvPr>
          <p:cNvSpPr txBox="1"/>
          <p:nvPr/>
        </p:nvSpPr>
        <p:spPr>
          <a:xfrm>
            <a:off x="6931152" y="26273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7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D3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4A3593-1122-461F-BA51-9FF6B7B5A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SOD1 and ALS</a:t>
            </a:r>
          </a:p>
        </p:txBody>
      </p:sp>
      <p:pic>
        <p:nvPicPr>
          <p:cNvPr id="4" name="Grafik 4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ED8ED024-0FC1-48CB-B025-CF0E5A5BB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1108" y="2891"/>
            <a:ext cx="7494284" cy="571011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67AC793-EB00-4533-9A33-495079EAFF11}"/>
              </a:ext>
            </a:extLst>
          </p:cNvPr>
          <p:cNvSpPr txBox="1"/>
          <p:nvPr/>
        </p:nvSpPr>
        <p:spPr>
          <a:xfrm>
            <a:off x="4029456" y="5711952"/>
            <a:ext cx="55717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Proposed mechanisms of toxicity in SOD1-mediated ALS</a:t>
            </a:r>
          </a:p>
          <a:p>
            <a:r>
              <a:rPr lang="en-US" sz="1600" err="1">
                <a:ea typeface="+mn-lt"/>
                <a:cs typeface="+mn-lt"/>
              </a:rPr>
              <a:t>Ilieva</a:t>
            </a:r>
            <a:r>
              <a:rPr lang="en-US" sz="1600">
                <a:ea typeface="+mn-lt"/>
                <a:cs typeface="+mn-lt"/>
              </a:rPr>
              <a:t> H, </a:t>
            </a:r>
            <a:r>
              <a:rPr lang="en-US" sz="1600" err="1">
                <a:ea typeface="+mn-lt"/>
                <a:cs typeface="+mn-lt"/>
              </a:rPr>
              <a:t>Polymenidou</a:t>
            </a:r>
            <a:r>
              <a:rPr lang="en-US" sz="1600">
                <a:ea typeface="+mn-lt"/>
                <a:cs typeface="+mn-lt"/>
              </a:rPr>
              <a:t> M, Cleveland DW, JBC, 2009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26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2B716D-9970-437A-A933-AF5F77F1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>
                <a:ea typeface="+mj-lt"/>
                <a:cs typeface="+mj-lt"/>
              </a:rPr>
              <a:t>dbSNP:rs121912442</a:t>
            </a:r>
            <a:endParaRPr lang="de-DE">
              <a:cs typeface="Calibri Light" panose="020F03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943F55-44C3-4958-9CE6-8BF0D1CA2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err="1">
                <a:ea typeface="+mn-lt"/>
                <a:cs typeface="+mn-lt"/>
              </a:rPr>
              <a:t>Organism</a:t>
            </a:r>
            <a:r>
              <a:rPr lang="de-DE">
                <a:ea typeface="+mn-lt"/>
                <a:cs typeface="+mn-lt"/>
              </a:rPr>
              <a:t>: Homo sapiens</a:t>
            </a:r>
            <a:endParaRPr lang="de-DE"/>
          </a:p>
          <a:p>
            <a:r>
              <a:rPr lang="de-DE">
                <a:ea typeface="+mn-lt"/>
                <a:cs typeface="+mn-lt"/>
              </a:rPr>
              <a:t>Position: chr21:31659783 (GRCh38.p12)</a:t>
            </a:r>
            <a:endParaRPr lang="de-DE">
              <a:cs typeface="Calibri"/>
            </a:endParaRPr>
          </a:p>
          <a:p>
            <a:r>
              <a:rPr lang="de-DE">
                <a:ea typeface="+mn-lt"/>
                <a:cs typeface="+mn-lt"/>
              </a:rPr>
              <a:t>Alleles: C&gt;T </a:t>
            </a:r>
            <a:endParaRPr lang="de-DE"/>
          </a:p>
          <a:p>
            <a:r>
              <a:rPr lang="de-DE">
                <a:ea typeface="+mn-lt"/>
                <a:cs typeface="+mn-lt"/>
              </a:rPr>
              <a:t>Variation Type: SNV Single Nucleotide Variation </a:t>
            </a:r>
            <a:endParaRPr lang="de-DE"/>
          </a:p>
          <a:p>
            <a:r>
              <a:rPr lang="de-DE">
                <a:ea typeface="+mn-lt"/>
                <a:cs typeface="+mn-lt"/>
              </a:rPr>
              <a:t>A [GCC] &gt; V [GTC]</a:t>
            </a:r>
          </a:p>
          <a:p>
            <a:r>
              <a:rPr lang="de-DE">
                <a:ea typeface="+mn-lt"/>
                <a:cs typeface="+mn-lt"/>
              </a:rPr>
              <a:t>A (Ala)   &gt; V (Val) </a:t>
            </a:r>
            <a:r>
              <a:rPr lang="de-DE" err="1">
                <a:ea typeface="+mn-lt"/>
                <a:cs typeface="+mn-lt"/>
              </a:rPr>
              <a:t>Missense</a:t>
            </a:r>
            <a:r>
              <a:rPr lang="de-DE">
                <a:ea typeface="+mn-lt"/>
                <a:cs typeface="+mn-lt"/>
              </a:rPr>
              <a:t> Variant </a:t>
            </a:r>
            <a:endParaRPr lang="de-DE">
              <a:cs typeface="Calibri"/>
            </a:endParaRPr>
          </a:p>
        </p:txBody>
      </p:sp>
      <p:pic>
        <p:nvPicPr>
          <p:cNvPr id="32" name="Grafik 32">
            <a:extLst>
              <a:ext uri="{FF2B5EF4-FFF2-40B4-BE49-F238E27FC236}">
                <a16:creationId xmlns:a16="http://schemas.microsoft.com/office/drawing/2014/main" id="{3C907238-3AF4-4208-9F81-C95B7CB7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86" y="5059339"/>
            <a:ext cx="3563912" cy="15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9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7DA62-4B93-4BF1-BDFC-F8E232297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EB813-D171-4B75-B7D1-305B1686C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70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CB24-B5B0-48AF-A1C2-E091A070F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+mj-lt"/>
                <a:cs typeface="+mj-lt"/>
              </a:rPr>
              <a:t>Superoxide dismutase SOD1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F25D-F7A7-4A5B-BDDF-45CCBCB38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Protein family with 3 different isoforms </a:t>
            </a:r>
          </a:p>
          <a:p>
            <a:pPr marL="742950" lvl="1" indent="-285750">
              <a:buFont typeface="Arial,Sans-Serif" panose="020B0604020202020204" pitchFamily="34" charset="0"/>
            </a:pPr>
            <a:r>
              <a:rPr lang="en-US" sz="2800" dirty="0">
                <a:cs typeface="Calibri"/>
              </a:rPr>
              <a:t>SOD1 in Cytoplasm</a:t>
            </a:r>
          </a:p>
          <a:p>
            <a:pPr marL="457200" lvl="1" indent="0">
              <a:buNone/>
            </a:pPr>
            <a:endParaRPr lang="en-US" sz="2800">
              <a:cs typeface="Calibri"/>
            </a:endParaRPr>
          </a:p>
          <a:p>
            <a:pPr marL="285750">
              <a:buFont typeface="Arial,Sans-Serif" panose="020B0604020202020204" pitchFamily="34" charset="0"/>
            </a:pPr>
            <a:r>
              <a:rPr lang="en-US" dirty="0">
                <a:cs typeface="Calibri"/>
              </a:rPr>
              <a:t>Metal binding domain</a:t>
            </a:r>
          </a:p>
          <a:p>
            <a:pPr lvl="1"/>
            <a:r>
              <a:rPr lang="en-US" sz="2800">
                <a:cs typeface="Calibri"/>
              </a:rPr>
              <a:t>Cu &amp; Zn</a:t>
            </a:r>
            <a:r>
              <a:rPr lang="en-US" sz="2800" baseline="30000">
                <a:cs typeface="Calibri"/>
              </a:rPr>
              <a:t>2+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Catalytic activity </a:t>
            </a:r>
          </a:p>
          <a:p>
            <a:pPr lvl="1"/>
            <a:r>
              <a:rPr lang="en-US" sz="2800" dirty="0">
                <a:cs typeface="Calibri"/>
              </a:rPr>
              <a:t>2 H+ + 2 O</a:t>
            </a:r>
            <a:r>
              <a:rPr lang="en-US" sz="2800" baseline="-25000" dirty="0">
                <a:cs typeface="Calibri"/>
              </a:rPr>
              <a:t>2</a:t>
            </a:r>
            <a:r>
              <a:rPr lang="en-US" sz="2800" baseline="30000" dirty="0">
                <a:cs typeface="Calibri"/>
              </a:rPr>
              <a:t>•-</a:t>
            </a:r>
            <a:r>
              <a:rPr lang="en-US" sz="2800" dirty="0">
                <a:cs typeface="Calibri"/>
              </a:rPr>
              <a:t>         O</a:t>
            </a:r>
            <a:r>
              <a:rPr lang="en-US" sz="2800" baseline="-25000" dirty="0">
                <a:cs typeface="Calibri"/>
              </a:rPr>
              <a:t>2 </a:t>
            </a:r>
            <a:r>
              <a:rPr lang="en-US" sz="2800" dirty="0">
                <a:cs typeface="Calibri"/>
              </a:rPr>
              <a:t>+ H</a:t>
            </a:r>
            <a:r>
              <a:rPr lang="en-US" sz="2800" baseline="-25000" dirty="0">
                <a:cs typeface="Calibri"/>
              </a:rPr>
              <a:t>2</a:t>
            </a:r>
            <a:r>
              <a:rPr lang="en-US" sz="2800" dirty="0">
                <a:cs typeface="Calibri"/>
              </a:rPr>
              <a:t>O</a:t>
            </a:r>
            <a:r>
              <a:rPr lang="en-US" baseline="-25000" dirty="0">
                <a:cs typeface="Calibri"/>
              </a:rPr>
              <a:t>2</a:t>
            </a:r>
            <a:br>
              <a:rPr lang="en-US" baseline="-25000" dirty="0"/>
            </a:br>
            <a:endParaRPr lang="en-US"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04FD68-5452-40E4-800E-F106E95BFB5D}"/>
              </a:ext>
            </a:extLst>
          </p:cNvPr>
          <p:cNvCxnSpPr/>
          <p:nvPr/>
        </p:nvCxnSpPr>
        <p:spPr>
          <a:xfrm flipV="1">
            <a:off x="3445991" y="5299626"/>
            <a:ext cx="5928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49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D9E5-52A5-432F-AEC8-CFD84E4C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69672" cy="1600200"/>
          </a:xfrm>
        </p:spPr>
        <p:txBody>
          <a:bodyPr>
            <a:normAutofit fontScale="90000"/>
          </a:bodyPr>
          <a:lstStyle/>
          <a:p>
            <a:r>
              <a:rPr lang="en-US" sz="4400">
                <a:ea typeface="+mj-lt"/>
                <a:cs typeface="+mj-lt"/>
              </a:rPr>
              <a:t>SOD and its biological function 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0ED095-8E62-4D7F-BAFE-D154103F6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4704"/>
            <a:ext cx="3932237" cy="3750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85750">
              <a:buChar char="•"/>
            </a:pPr>
            <a:endParaRPr lang="en-US">
              <a:cs typeface="Calibri"/>
            </a:endParaRPr>
          </a:p>
          <a:p>
            <a:pPr marL="285750" indent="-285750">
              <a:buChar char="•"/>
            </a:pPr>
            <a:r>
              <a:rPr lang="en-US" sz="2800" dirty="0">
                <a:cs typeface="Calibri"/>
              </a:rPr>
              <a:t>Important enzyme in ROS clearing </a:t>
            </a:r>
          </a:p>
          <a:p>
            <a:endParaRPr lang="en-US" sz="2800" dirty="0">
              <a:cs typeface="Calibri"/>
            </a:endParaRPr>
          </a:p>
          <a:p>
            <a:pPr marL="285750" indent="-285750">
              <a:buChar char="•"/>
            </a:pPr>
            <a:r>
              <a:rPr lang="en-US" sz="2800" dirty="0">
                <a:cs typeface="Calibri"/>
              </a:rPr>
              <a:t>Involved in cell </a:t>
            </a:r>
            <a:r>
              <a:rPr lang="en-US" sz="2800">
                <a:cs typeface="Calibri"/>
              </a:rPr>
              <a:t>signaling </a:t>
            </a:r>
          </a:p>
          <a:p>
            <a:pPr marL="285750" indent="-285750">
              <a:buChar char="•"/>
            </a:pPr>
            <a:endParaRPr lang="en-US">
              <a:cs typeface="Calibri"/>
            </a:endParaRPr>
          </a:p>
          <a:p>
            <a:pPr marL="285750" indent="-285750">
              <a:buChar char="•"/>
            </a:pPr>
            <a:endParaRPr lang="en-US">
              <a:cs typeface="Calibri"/>
            </a:endParaRPr>
          </a:p>
          <a:p>
            <a:pPr marL="285750" indent="-285750"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DC30EC-FA36-42EA-8805-999782ADFC45}"/>
              </a:ext>
            </a:extLst>
          </p:cNvPr>
          <p:cNvSpPr txBox="1"/>
          <p:nvPr/>
        </p:nvSpPr>
        <p:spPr>
          <a:xfrm>
            <a:off x="5012936" y="5660284"/>
            <a:ext cx="57138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err="1">
                <a:ea typeface="+mn-lt"/>
                <a:cs typeface="+mn-lt"/>
              </a:rPr>
              <a:t>Fukai</a:t>
            </a:r>
            <a:r>
              <a:rPr lang="en-US" sz="900">
                <a:ea typeface="+mn-lt"/>
                <a:cs typeface="+mn-lt"/>
              </a:rPr>
              <a:t> T, Ushio-</a:t>
            </a:r>
            <a:r>
              <a:rPr lang="en-US" sz="900" err="1">
                <a:ea typeface="+mn-lt"/>
                <a:cs typeface="+mn-lt"/>
              </a:rPr>
              <a:t>Fukai</a:t>
            </a:r>
            <a:r>
              <a:rPr lang="en-US" sz="900">
                <a:ea typeface="+mn-lt"/>
                <a:cs typeface="+mn-lt"/>
              </a:rPr>
              <a:t> M. Superoxide </a:t>
            </a:r>
            <a:r>
              <a:rPr lang="en-US" sz="900" err="1">
                <a:ea typeface="+mn-lt"/>
                <a:cs typeface="+mn-lt"/>
              </a:rPr>
              <a:t>dismutases</a:t>
            </a:r>
            <a:r>
              <a:rPr lang="en-US" sz="900">
                <a:ea typeface="+mn-lt"/>
                <a:cs typeface="+mn-lt"/>
              </a:rPr>
              <a:t>: role in redox signaling, vascular function, and diseases. </a:t>
            </a:r>
            <a:r>
              <a:rPr lang="en-US" sz="900" i="1" err="1">
                <a:ea typeface="+mn-lt"/>
                <a:cs typeface="+mn-lt"/>
              </a:rPr>
              <a:t>Antioxid</a:t>
            </a:r>
            <a:r>
              <a:rPr lang="en-US" sz="900" i="1">
                <a:ea typeface="+mn-lt"/>
                <a:cs typeface="+mn-lt"/>
              </a:rPr>
              <a:t> Redox Signal</a:t>
            </a:r>
            <a:r>
              <a:rPr lang="en-US" sz="900">
                <a:ea typeface="+mn-lt"/>
                <a:cs typeface="+mn-lt"/>
              </a:rPr>
              <a:t>. 2011;15(6):1583–1606. doi:10.1089/ars.2011.3999</a:t>
            </a:r>
            <a:endParaRPr lang="en-US" sz="90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3CC6A75D-6170-487A-BB20-C4390401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053" y="2055964"/>
            <a:ext cx="5702851" cy="313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3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A852-7C2B-4558-93FD-0D3DC9ECC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Impact of SOD1 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44166-742E-42C3-AC09-7F9C69A67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SOD1 is essential for the survival of aerobic organisms </a:t>
            </a:r>
            <a:endParaRPr lang="de-CH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cs typeface="Calibri"/>
              </a:rPr>
              <a:t>Balance between ROS production and clearing capacity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BD524-1938-43C7-839A-68316F692440}"/>
              </a:ext>
            </a:extLst>
          </p:cNvPr>
          <p:cNvSpPr txBox="1"/>
          <p:nvPr/>
        </p:nvSpPr>
        <p:spPr>
          <a:xfrm>
            <a:off x="838200" y="6004639"/>
            <a:ext cx="90024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err="1">
                <a:ea typeface="+mn-lt"/>
                <a:cs typeface="+mn-lt"/>
              </a:rPr>
              <a:t>Mondola</a:t>
            </a:r>
            <a:r>
              <a:rPr lang="en-US" sz="900">
                <a:ea typeface="+mn-lt"/>
                <a:cs typeface="+mn-lt"/>
              </a:rPr>
              <a:t> P, Damiano S, </a:t>
            </a:r>
            <a:r>
              <a:rPr lang="en-US" sz="900" err="1">
                <a:ea typeface="+mn-lt"/>
                <a:cs typeface="+mn-lt"/>
              </a:rPr>
              <a:t>Sasso</a:t>
            </a:r>
            <a:r>
              <a:rPr lang="en-US" sz="900">
                <a:ea typeface="+mn-lt"/>
                <a:cs typeface="+mn-lt"/>
              </a:rPr>
              <a:t> A, Santillo M. The Cu, Zn Superoxide Dismutase: Not Only a Dismutase Enzyme. </a:t>
            </a:r>
            <a:r>
              <a:rPr lang="en-US" sz="900" i="1">
                <a:ea typeface="+mn-lt"/>
                <a:cs typeface="+mn-lt"/>
              </a:rPr>
              <a:t>Front Physiol</a:t>
            </a:r>
            <a:r>
              <a:rPr lang="en-US" sz="900">
                <a:ea typeface="+mn-lt"/>
                <a:cs typeface="+mn-lt"/>
              </a:rPr>
              <a:t>. 2016;7:594. Published 2016 Nov 29. doi:10.3389/fphys.2016.00594</a:t>
            </a:r>
            <a:endParaRPr lang="en-US" sz="9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47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75A5-69BF-447C-BE85-03C1A6679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87BEF-5F51-41CB-AF6A-6B913C0D4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Amyotrophic</a:t>
            </a:r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 Lateral Sclerosis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77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BB1F-98E2-4528-8546-5A612400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Amyotrophic Lateral Sclerosis...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C292-8071-45A8-81C4-6368BE92C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… is a progressive adult onset disease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… results in upper and lower motor neuron degeneration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… leads to muscle weakness and paralysis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Patients usually die 1-5 years after onset.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DBD0B7C-C55E-490F-AD53-1207CC06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975" y="3998512"/>
            <a:ext cx="4210050" cy="2370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BC0B2-DAB2-4E8F-99AF-2162F72FCA7F}"/>
              </a:ext>
            </a:extLst>
          </p:cNvPr>
          <p:cNvSpPr txBox="1"/>
          <p:nvPr/>
        </p:nvSpPr>
        <p:spPr>
          <a:xfrm>
            <a:off x="7584252" y="6370696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cs typeface="Calibri"/>
              </a:rPr>
              <a:t>Image: Bild.de</a:t>
            </a:r>
          </a:p>
        </p:txBody>
      </p:sp>
    </p:spTree>
    <p:extLst>
      <p:ext uri="{BB962C8B-B14F-4D97-AF65-F5344CB8AC3E}">
        <p14:creationId xmlns:p14="http://schemas.microsoft.com/office/powerpoint/2010/main" val="2598968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0B51-6116-454A-A450-3F792413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latin typeface="+mj-lt"/>
                <a:ea typeface="+mj-ea"/>
                <a:cs typeface="+mj-cs"/>
              </a:rPr>
              <a:t>Amyotrophic Lateral Sclerosis</a:t>
            </a:r>
            <a:endParaRPr lang="en-US" kern="1200">
              <a:latin typeface="+mj-lt"/>
              <a:cs typeface="Calibri Light"/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E8358B80-1F9C-4697-B5A0-4928DC75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27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Roughly 1 in 100'000 each year</a:t>
            </a:r>
            <a:endParaRPr lang="en-US"/>
          </a:p>
          <a:p>
            <a:r>
              <a:rPr lang="en-US">
                <a:cs typeface="Calibri"/>
              </a:rPr>
              <a:t>Relatively rare, but high economic and social burden</a:t>
            </a:r>
          </a:p>
          <a:p>
            <a:r>
              <a:rPr lang="en-US">
                <a:cs typeface="Calibri"/>
              </a:rPr>
              <a:t>Worst quality of life in all neurological patients. Experience disease fully!</a:t>
            </a:r>
          </a:p>
          <a:p>
            <a:r>
              <a:rPr lang="en-US">
                <a:cs typeface="Calibri"/>
              </a:rPr>
              <a:t>Muscle wasting and twitching, speech difficulties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739D5-71F4-4409-A73E-D237D62742AC}"/>
              </a:ext>
            </a:extLst>
          </p:cNvPr>
          <p:cNvSpPr txBox="1"/>
          <p:nvPr/>
        </p:nvSpPr>
        <p:spPr>
          <a:xfrm>
            <a:off x="7244475" y="5659106"/>
            <a:ext cx="106868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Lancet 2011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7F10ABC-B5E6-4C2D-B9DF-7A8EAF7B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032" y="1564507"/>
            <a:ext cx="4889020" cy="40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4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B499-72CB-44DA-98FA-70E7E844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Amyotrophic Lateral Sclerosis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6AFA-9F9A-4F22-A42C-80E659B67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Mostly sporadic      no inheritance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10% of ALS cases inherited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Of those, roughly 20% are associated with SOD1 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213696EF-CB6C-4576-92B2-FE280A7C7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" t="2047" r="745" b="1316"/>
          <a:stretch/>
        </p:blipFill>
        <p:spPr>
          <a:xfrm>
            <a:off x="6972284" y="1951815"/>
            <a:ext cx="4726417" cy="237904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39BFA6-EF9F-4815-AA53-C28E25AE5796}"/>
              </a:ext>
            </a:extLst>
          </p:cNvPr>
          <p:cNvCxnSpPr/>
          <p:nvPr/>
        </p:nvCxnSpPr>
        <p:spPr>
          <a:xfrm flipV="1">
            <a:off x="3551093" y="2611583"/>
            <a:ext cx="2909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232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75A5-69BF-447C-BE85-03C1A6679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87BEF-5F51-41CB-AF6A-6B913C0D4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SOD1 and ALS</a:t>
            </a:r>
          </a:p>
        </p:txBody>
      </p:sp>
    </p:spTree>
    <p:extLst>
      <p:ext uri="{BB962C8B-B14F-4D97-AF65-F5344CB8AC3E}">
        <p14:creationId xmlns:p14="http://schemas.microsoft.com/office/powerpoint/2010/main" val="40062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k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C0C0C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287</Words>
  <Application>Microsoft Office PowerPoint</Application>
  <PresentationFormat>Breitbild</PresentationFormat>
  <Paragraphs>69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Arial,Sans-Serif</vt:lpstr>
      <vt:lpstr>Calibri</vt:lpstr>
      <vt:lpstr>Calibri Light</vt:lpstr>
      <vt:lpstr>Office Theme</vt:lpstr>
      <vt:lpstr>Superoxide dismutase [Cu-Zn]</vt:lpstr>
      <vt:lpstr>Superoxide dismutase SOD1</vt:lpstr>
      <vt:lpstr>SOD and its biological function </vt:lpstr>
      <vt:lpstr>Impact of SOD1 </vt:lpstr>
      <vt:lpstr>Amyotrophic Lateral Sclerosis</vt:lpstr>
      <vt:lpstr>Amyotrophic Lateral Sclerosis...</vt:lpstr>
      <vt:lpstr>Amyotrophic Lateral Sclerosis</vt:lpstr>
      <vt:lpstr>Amyotrophic Lateral Sclerosis</vt:lpstr>
      <vt:lpstr>SOD1 and ALS</vt:lpstr>
      <vt:lpstr>SOD1 and ALS</vt:lpstr>
      <vt:lpstr>SOD1 and ALS</vt:lpstr>
      <vt:lpstr>SOD1 and ALS</vt:lpstr>
      <vt:lpstr>dbSNP:rs121912442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 Hess</cp:lastModifiedBy>
  <cp:revision>70</cp:revision>
  <dcterms:created xsi:type="dcterms:W3CDTF">2012-07-30T21:06:50Z</dcterms:created>
  <dcterms:modified xsi:type="dcterms:W3CDTF">2019-10-09T17:18:49Z</dcterms:modified>
</cp:coreProperties>
</file>